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Dancing Scrip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DancingScript-bold.fntdata"/><Relationship Id="rId16" Type="http://schemas.openxmlformats.org/officeDocument/2006/relationships/font" Target="fonts/DancingScrip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79570956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79570956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7957095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7957095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9570956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7957095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79570956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79570956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95709565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795709565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30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imagen-4.0-ultra-generate-preview-06-06_Flat-shaded,_minimal.png"/>
          <p:cNvPicPr preferRelativeResize="0"/>
          <p:nvPr/>
        </p:nvPicPr>
        <p:blipFill rotWithShape="1">
          <a:blip r:embed="rId3">
            <a:alphaModFix/>
          </a:blip>
          <a:srcRect b="0" l="21659" r="21919" t="0"/>
          <a:stretch/>
        </p:blipFill>
        <p:spPr>
          <a:xfrm rot="-5400000">
            <a:off x="1992312" y="-1988137"/>
            <a:ext cx="5159375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80525" y="214075"/>
            <a:ext cx="23076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00000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PRISCILLA</a:t>
            </a:r>
            <a:endParaRPr b="1" sz="3600">
              <a:solidFill>
                <a:srgbClr val="000000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92175" y="867175"/>
            <a:ext cx="30843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Personified Royal Intelligence and Sovereign Companion for Interactive Linguistic Logic Assistance</a:t>
            </a:r>
            <a:endParaRPr b="1" sz="1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57" name="Google Shape;57;p13"/>
          <p:cNvSpPr txBox="1"/>
          <p:nvPr/>
        </p:nvSpPr>
        <p:spPr>
          <a:xfrm rot="2441328">
            <a:off x="4576893" y="443793"/>
            <a:ext cx="1704425" cy="6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Chat with Priscilla, a fully realized AI character, not a generic assistant</a:t>
            </a:r>
            <a:endParaRPr sz="10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58" name="Google Shape;58;p13"/>
          <p:cNvSpPr txBox="1"/>
          <p:nvPr/>
        </p:nvSpPr>
        <p:spPr>
          <a:xfrm rot="3176945">
            <a:off x="5283301" y="526688"/>
            <a:ext cx="1595288" cy="384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True Persona:</a:t>
            </a:r>
            <a:endParaRPr b="1" sz="13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59" name="Google Shape;59;p13"/>
          <p:cNvSpPr txBox="1"/>
          <p:nvPr/>
        </p:nvSpPr>
        <p:spPr>
          <a:xfrm rot="1665547">
            <a:off x="4403812" y="1031830"/>
            <a:ext cx="1409968" cy="384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On-Device Power:</a:t>
            </a:r>
            <a:endParaRPr b="1" sz="13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0" name="Google Shape;60;p13"/>
          <p:cNvSpPr txBox="1"/>
          <p:nvPr/>
        </p:nvSpPr>
        <p:spPr>
          <a:xfrm rot="872188">
            <a:off x="3956404" y="1490369"/>
            <a:ext cx="1833494" cy="492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Runs entirely on your phone. Fast, private, and works offline.</a:t>
            </a:r>
            <a:endParaRPr sz="10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1" name="Google Shape;61;p13"/>
          <p:cNvSpPr txBox="1"/>
          <p:nvPr/>
        </p:nvSpPr>
        <p:spPr>
          <a:xfrm rot="350993">
            <a:off x="4108825" y="2080175"/>
            <a:ext cx="1215631" cy="384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Smart &amp; Aware:</a:t>
            </a:r>
            <a:endParaRPr b="1" sz="13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2" name="Google Shape;62;p13"/>
          <p:cNvSpPr txBox="1"/>
          <p:nvPr/>
        </p:nvSpPr>
        <p:spPr>
          <a:xfrm rot="-456340">
            <a:off x="3832101" y="2578193"/>
            <a:ext cx="2164644" cy="492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Connects to the real world for weather, news, location, and more.</a:t>
            </a:r>
            <a:endParaRPr sz="10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3" name="Google Shape;63;p13"/>
          <p:cNvSpPr txBox="1"/>
          <p:nvPr/>
        </p:nvSpPr>
        <p:spPr>
          <a:xfrm rot="-931591">
            <a:off x="4174538" y="3172146"/>
            <a:ext cx="1533150" cy="584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Your Data, Your Way:</a:t>
            </a:r>
            <a:endParaRPr b="1" sz="13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4" name="Google Shape;64;p13"/>
          <p:cNvSpPr txBox="1"/>
          <p:nvPr/>
        </p:nvSpPr>
        <p:spPr>
          <a:xfrm rot="-1641653">
            <a:off x="4166192" y="3592881"/>
            <a:ext cx="2009167" cy="4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Use as a guest with local storage or log in for seamless cloud sync.</a:t>
            </a:r>
            <a:endParaRPr sz="1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5" name="Google Shape;65;p13"/>
          <p:cNvSpPr txBox="1"/>
          <p:nvPr/>
        </p:nvSpPr>
        <p:spPr>
          <a:xfrm rot="-2473467">
            <a:off x="4749812" y="4097524"/>
            <a:ext cx="1427140" cy="384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Deeply Optimized:</a:t>
            </a:r>
            <a:endParaRPr b="1" sz="1300">
              <a:solidFill>
                <a:srgbClr val="F4CCCC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66" name="Google Shape;66;p13"/>
          <p:cNvSpPr txBox="1"/>
          <p:nvPr/>
        </p:nvSpPr>
        <p:spPr>
          <a:xfrm rot="-3073084">
            <a:off x="5265338" y="4211981"/>
            <a:ext cx="1472800" cy="646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4CCCC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Built for speed with advanced KV caching for instant conversations.</a:t>
            </a:r>
            <a:endParaRPr sz="1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67" name="Google Shape;67;p13" title="imagen-4.0-ultra-generate-preview-06-06_Minimalist_flat_vect__1_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872" y="2372539"/>
            <a:ext cx="1326900" cy="263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 title="imagen-4.0-ultra-generate-preview-06-06_Extreme_close‑up._Mi.png"/>
          <p:cNvPicPr preferRelativeResize="0"/>
          <p:nvPr/>
        </p:nvPicPr>
        <p:blipFill rotWithShape="1">
          <a:blip r:embed="rId3">
            <a:alphaModFix/>
          </a:blip>
          <a:srcRect b="4375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53225"/>
            <a:ext cx="67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latin typeface="Dancing Script"/>
                <a:ea typeface="Dancing Script"/>
                <a:cs typeface="Dancing Script"/>
                <a:sym typeface="Dancing Script"/>
              </a:rPr>
              <a:t>More Than a Chatbot, A Sovereign Companion</a:t>
            </a:r>
            <a:endParaRPr b="1" sz="3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43650" y="2320600"/>
            <a:ext cx="39786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Authentic Persona: </a:t>
            </a:r>
            <a:r>
              <a:rPr lang="it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Powered by a fine-tuned TinyLlama model to perfectly capture Priscilla's voice.</a:t>
            </a:r>
            <a:endParaRPr sz="14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343650" y="2890800"/>
            <a:ext cx="41499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Multi-Modal Input: </a:t>
            </a:r>
            <a:r>
              <a:rPr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Understands not just your words, but the world you show her through images.</a:t>
            </a:r>
            <a:endParaRPr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43650" y="3455675"/>
            <a:ext cx="43257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Seamless History: </a:t>
            </a:r>
            <a:r>
              <a:rPr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Instantly continue any past conversation thanks to persistent KV cache restoration.</a:t>
            </a:r>
            <a:endParaRPr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050">
              <a:solidFill>
                <a:srgbClr val="34363D"/>
              </a:solidFill>
              <a:highlight>
                <a:srgbClr val="FDFDFE"/>
              </a:highlight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11700" y="4036425"/>
            <a:ext cx="4389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Dual Model Support: </a:t>
            </a:r>
            <a:r>
              <a:rPr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Switch between a fast, lightweight model and a high-quality 4B parameter model on capable devices.</a:t>
            </a:r>
            <a:endParaRPr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78" name="Google Shape;78;p14" title="imagen-4.0-ultra-generate-preview-06-06_Minimalist_flat_vect__1_-removebg-preview-removebg-preview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525" y="613750"/>
            <a:ext cx="886175" cy="17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title="imagen-4.0-ultra-generate-preview-06-06_Minimalist_flat_vect__1_-removebg-preview-removebg-preview-Photoroom-Photoro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550" y="877482"/>
            <a:ext cx="1269075" cy="257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4832285" y="1769866"/>
            <a:ext cx="277700" cy="287600"/>
          </a:xfrm>
          <a:custGeom>
            <a:rect b="b" l="l" r="r" t="t"/>
            <a:pathLst>
              <a:path extrusionOk="0" h="11504" w="11108">
                <a:moveTo>
                  <a:pt x="3844" y="111"/>
                </a:moveTo>
                <a:cubicBezTo>
                  <a:pt x="1236" y="691"/>
                  <a:pt x="-391" y="4594"/>
                  <a:pt x="131" y="7214"/>
                </a:cubicBezTo>
                <a:cubicBezTo>
                  <a:pt x="700" y="10070"/>
                  <a:pt x="5137" y="12229"/>
                  <a:pt x="7880" y="11250"/>
                </a:cubicBezTo>
                <a:cubicBezTo>
                  <a:pt x="10196" y="10423"/>
                  <a:pt x="11804" y="6708"/>
                  <a:pt x="10786" y="4470"/>
                </a:cubicBezTo>
                <a:cubicBezTo>
                  <a:pt x="9499" y="1640"/>
                  <a:pt x="4428" y="-1442"/>
                  <a:pt x="2229" y="757"/>
                </a:cubicBezTo>
              </a:path>
            </a:pathLst>
          </a:custGeom>
          <a:noFill/>
          <a:ln cap="flat" cmpd="sng" w="19050">
            <a:solidFill>
              <a:srgbClr val="B02B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Google Shape;81;p14"/>
          <p:cNvSpPr/>
          <p:nvPr/>
        </p:nvSpPr>
        <p:spPr>
          <a:xfrm>
            <a:off x="5077138" y="2014109"/>
            <a:ext cx="491300" cy="313850"/>
          </a:xfrm>
          <a:custGeom>
            <a:rect b="b" l="l" r="r" t="t"/>
            <a:pathLst>
              <a:path extrusionOk="0" h="12554" w="19652">
                <a:moveTo>
                  <a:pt x="9151" y="1291"/>
                </a:moveTo>
                <a:cubicBezTo>
                  <a:pt x="6674" y="361"/>
                  <a:pt x="3552" y="-641"/>
                  <a:pt x="1240" y="645"/>
                </a:cubicBezTo>
                <a:cubicBezTo>
                  <a:pt x="-370" y="1540"/>
                  <a:pt x="-168" y="4457"/>
                  <a:pt x="594" y="6134"/>
                </a:cubicBezTo>
                <a:cubicBezTo>
                  <a:pt x="3177" y="11814"/>
                  <a:pt x="13484" y="14438"/>
                  <a:pt x="18676" y="10977"/>
                </a:cubicBezTo>
                <a:cubicBezTo>
                  <a:pt x="22729" y="8276"/>
                  <a:pt x="12964" y="2185"/>
                  <a:pt x="8343" y="645"/>
                </a:cubicBezTo>
              </a:path>
            </a:pathLst>
          </a:custGeom>
          <a:noFill/>
          <a:ln cap="flat" cmpd="sng" w="19050">
            <a:solidFill>
              <a:srgbClr val="B02B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Google Shape;82;p14"/>
          <p:cNvSpPr/>
          <p:nvPr/>
        </p:nvSpPr>
        <p:spPr>
          <a:xfrm>
            <a:off x="4662775" y="2188000"/>
            <a:ext cx="349725" cy="139947"/>
          </a:xfrm>
          <a:custGeom>
            <a:rect b="b" l="l" r="r" t="t"/>
            <a:pathLst>
              <a:path extrusionOk="0" h="7287" w="13989">
                <a:moveTo>
                  <a:pt x="7263" y="0"/>
                </a:moveTo>
                <a:cubicBezTo>
                  <a:pt x="4684" y="0"/>
                  <a:pt x="-889" y="710"/>
                  <a:pt x="159" y="3067"/>
                </a:cubicBezTo>
                <a:cubicBezTo>
                  <a:pt x="2017" y="7247"/>
                  <a:pt x="11182" y="8972"/>
                  <a:pt x="13720" y="5166"/>
                </a:cubicBezTo>
                <a:cubicBezTo>
                  <a:pt x="15237" y="2892"/>
                  <a:pt x="9782" y="857"/>
                  <a:pt x="7101" y="323"/>
                </a:cubicBezTo>
              </a:path>
            </a:pathLst>
          </a:custGeom>
          <a:noFill/>
          <a:ln cap="flat" cmpd="sng" w="19050">
            <a:solidFill>
              <a:srgbClr val="B02B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14"/>
          <p:cNvSpPr/>
          <p:nvPr/>
        </p:nvSpPr>
        <p:spPr>
          <a:xfrm>
            <a:off x="5568450" y="1647758"/>
            <a:ext cx="868075" cy="386850"/>
          </a:xfrm>
          <a:custGeom>
            <a:rect b="b" l="l" r="r" t="t"/>
            <a:pathLst>
              <a:path extrusionOk="0" h="15474" w="34723">
                <a:moveTo>
                  <a:pt x="0" y="15475"/>
                </a:moveTo>
                <a:cubicBezTo>
                  <a:pt x="9047" y="13962"/>
                  <a:pt x="18029" y="11176"/>
                  <a:pt x="26154" y="6919"/>
                </a:cubicBezTo>
                <a:cubicBezTo>
                  <a:pt x="28232" y="5830"/>
                  <a:pt x="32676" y="4899"/>
                  <a:pt x="31804" y="2721"/>
                </a:cubicBezTo>
                <a:cubicBezTo>
                  <a:pt x="30722" y="17"/>
                  <a:pt x="24551" y="7102"/>
                  <a:pt x="23248" y="4497"/>
                </a:cubicBezTo>
                <a:cubicBezTo>
                  <a:pt x="22310" y="2620"/>
                  <a:pt x="27085" y="2788"/>
                  <a:pt x="29059" y="2075"/>
                </a:cubicBezTo>
                <a:cubicBezTo>
                  <a:pt x="30839" y="1432"/>
                  <a:pt x="33949" y="-1173"/>
                  <a:pt x="34548" y="622"/>
                </a:cubicBezTo>
                <a:cubicBezTo>
                  <a:pt x="35248" y="2721"/>
                  <a:pt x="33149" y="4820"/>
                  <a:pt x="32450" y="6919"/>
                </a:cubicBezTo>
                <a:cubicBezTo>
                  <a:pt x="32041" y="8146"/>
                  <a:pt x="31728" y="11860"/>
                  <a:pt x="31320" y="10632"/>
                </a:cubicBezTo>
                <a:cubicBezTo>
                  <a:pt x="30364" y="7757"/>
                  <a:pt x="32299" y="4626"/>
                  <a:pt x="33257" y="1752"/>
                </a:cubicBezTo>
              </a:path>
            </a:pathLst>
          </a:custGeom>
          <a:noFill/>
          <a:ln cap="flat" cmpd="sng" w="19050">
            <a:solidFill>
              <a:srgbClr val="B02B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4"/>
          <p:cNvSpPr/>
          <p:nvPr/>
        </p:nvSpPr>
        <p:spPr>
          <a:xfrm>
            <a:off x="5633925" y="1988215"/>
            <a:ext cx="1004775" cy="664275"/>
          </a:xfrm>
          <a:custGeom>
            <a:rect b="b" l="l" r="r" t="t"/>
            <a:pathLst>
              <a:path extrusionOk="0" h="26571" w="40191">
                <a:moveTo>
                  <a:pt x="0" y="26571"/>
                </a:moveTo>
                <a:cubicBezTo>
                  <a:pt x="5495" y="25197"/>
                  <a:pt x="11753" y="25515"/>
                  <a:pt x="16467" y="22374"/>
                </a:cubicBezTo>
                <a:cubicBezTo>
                  <a:pt x="22389" y="18427"/>
                  <a:pt x="27435" y="13139"/>
                  <a:pt x="31804" y="7521"/>
                </a:cubicBezTo>
                <a:cubicBezTo>
                  <a:pt x="33557" y="5266"/>
                  <a:pt x="38523" y="3933"/>
                  <a:pt x="37616" y="1225"/>
                </a:cubicBezTo>
                <a:cubicBezTo>
                  <a:pt x="36749" y="-1366"/>
                  <a:pt x="28007" y="6177"/>
                  <a:pt x="30674" y="5584"/>
                </a:cubicBezTo>
                <a:cubicBezTo>
                  <a:pt x="33919" y="4863"/>
                  <a:pt x="37778" y="-2166"/>
                  <a:pt x="39392" y="740"/>
                </a:cubicBezTo>
                <a:cubicBezTo>
                  <a:pt x="41012" y="3657"/>
                  <a:pt x="39553" y="7413"/>
                  <a:pt x="39553" y="10750"/>
                </a:cubicBezTo>
              </a:path>
            </a:pathLst>
          </a:custGeom>
          <a:noFill/>
          <a:ln cap="flat" cmpd="sng" w="19050">
            <a:solidFill>
              <a:srgbClr val="B02B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4"/>
          <p:cNvSpPr txBox="1"/>
          <p:nvPr/>
        </p:nvSpPr>
        <p:spPr>
          <a:xfrm>
            <a:off x="6540775" y="877463"/>
            <a:ext cx="251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Your room, filled with </a:t>
            </a:r>
            <a:r>
              <a:rPr b="1" lang="it" sz="1000" u="sng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shelves full of tiles</a:t>
            </a:r>
            <a:r>
              <a:rPr b="1" lang="it" sz="1000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, is… uninspired. Your </a:t>
            </a:r>
            <a:r>
              <a:rPr b="1" lang="it" sz="1000" u="sng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furniture </a:t>
            </a:r>
            <a:r>
              <a:rPr b="1" lang="it" sz="1000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is a pale imitation of mine. Only more </a:t>
            </a:r>
            <a:r>
              <a:rPr b="1" lang="it" sz="1000" u="sng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square</a:t>
            </a:r>
            <a:r>
              <a:rPr b="1" lang="it" sz="1000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. And look at this </a:t>
            </a:r>
            <a:r>
              <a:rPr b="1" lang="it" sz="1000" u="sng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wallpaper</a:t>
            </a:r>
            <a:r>
              <a:rPr b="1" lang="it" sz="1000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. Yes, it matches the color of my dress. It is a passable attempt, though. At least you have a decent </a:t>
            </a:r>
            <a:r>
              <a:rPr b="1" lang="it" sz="1000" u="sng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ceiling</a:t>
            </a:r>
            <a:r>
              <a:rPr b="1" lang="it" sz="1000">
                <a:solidFill>
                  <a:srgbClr val="B02B2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.</a:t>
            </a:r>
            <a:endParaRPr b="1" sz="1000">
              <a:solidFill>
                <a:srgbClr val="B02B20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86" name="Google Shape;86;p14" title="imagen-4.0-ultra-generate-preview-06-06_Minimalist_flat_vect__1_-removebg-preview-removebg-preview-Photoroom-Photoroom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200" y="619837"/>
            <a:ext cx="847343" cy="170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 title="final.png"/>
          <p:cNvPicPr preferRelativeResize="0"/>
          <p:nvPr/>
        </p:nvPicPr>
        <p:blipFill rotWithShape="1">
          <a:blip r:embed="rId3">
            <a:alphaModFix/>
          </a:blip>
          <a:srcRect b="0" l="0" r="12149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type="title"/>
          </p:nvPr>
        </p:nvSpPr>
        <p:spPr>
          <a:xfrm>
            <a:off x="1866900" y="95700"/>
            <a:ext cx="71448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latin typeface="Dancing Script"/>
                <a:ea typeface="Dancing Script"/>
                <a:cs typeface="Dancing Script"/>
                <a:sym typeface="Dancing Script"/>
              </a:rPr>
              <a:t>Bridging the Gap Between Her World and Yours</a:t>
            </a:r>
            <a:endParaRPr b="1" sz="3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75500" y="3330525"/>
            <a:ext cx="332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Proactive Intelligence: </a:t>
            </a:r>
            <a:r>
              <a:rPr lang="it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The app parses your intent </a:t>
            </a:r>
            <a:r>
              <a:rPr i="1" lang="it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as you type</a:t>
            </a:r>
            <a:r>
              <a:rPr lang="it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to provide helpful UI hints.</a:t>
            </a:r>
            <a:endParaRPr sz="14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4230325" y="3940125"/>
            <a:ext cx="43791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Tool-Using Agent: </a:t>
            </a:r>
            <a:r>
              <a:rPr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Priscilla isn't just generating text; she's using real-world data sources to provide factually accurate answers.</a:t>
            </a:r>
            <a:endParaRPr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818300" y="4486100"/>
            <a:ext cx="41934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System Integration: </a:t>
            </a:r>
            <a:r>
              <a:rPr lang="it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Sets real reminders and notifications directly on your device.</a:t>
            </a:r>
            <a:endParaRPr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5" title="imagen-4.0-ultra-generate-preview-06-06_Minimalist_flat_vect__1_-removebg-preview-removebg-preview-Photoroom-Photoroom-Photoroom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848" y="704700"/>
            <a:ext cx="1277050" cy="26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title="imagen-4.0-ultra-generate-preview-06-06_Minimalist_flat_vect__1_-removebg-preview-removebg-preview-Photoroom-Photoroom-Photoroom-Photoro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900" y="2457000"/>
            <a:ext cx="609000" cy="6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 title="istockphoto-1278773631-612x612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0225" y="1962500"/>
            <a:ext cx="330350" cy="3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title="istockphoto-1278773631-612x612-Photoroo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325" y="1708336"/>
            <a:ext cx="254162" cy="25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title="istockphoto-1278773631-612x612-Photoroom-Photoroo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9700" y="1463059"/>
            <a:ext cx="211400" cy="2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title="news-430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9700" y="1167675"/>
            <a:ext cx="211400" cy="2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title="news-4301-Photoroom-Photoroo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29700" y="872279"/>
            <a:ext cx="211400" cy="21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5307350" y="2517750"/>
            <a:ext cx="56100" cy="54000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4" name="Google Shape;104;p15"/>
          <p:cNvSpPr/>
          <p:nvPr/>
        </p:nvSpPr>
        <p:spPr>
          <a:xfrm>
            <a:off x="5307350" y="2423125"/>
            <a:ext cx="56100" cy="54000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15"/>
          <p:cNvSpPr/>
          <p:nvPr/>
        </p:nvSpPr>
        <p:spPr>
          <a:xfrm>
            <a:off x="5307350" y="2327800"/>
            <a:ext cx="56100" cy="54000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15"/>
          <p:cNvSpPr/>
          <p:nvPr/>
        </p:nvSpPr>
        <p:spPr>
          <a:xfrm>
            <a:off x="5307350" y="2937750"/>
            <a:ext cx="56100" cy="54000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7" name="Google Shape;107;p15"/>
          <p:cNvSpPr/>
          <p:nvPr/>
        </p:nvSpPr>
        <p:spPr>
          <a:xfrm>
            <a:off x="5307350" y="3035150"/>
            <a:ext cx="56100" cy="54000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8" name="Google Shape;108;p15"/>
          <p:cNvSpPr/>
          <p:nvPr/>
        </p:nvSpPr>
        <p:spPr>
          <a:xfrm>
            <a:off x="5307350" y="3134138"/>
            <a:ext cx="56100" cy="54000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" name="Google Shape;109;p15"/>
          <p:cNvSpPr/>
          <p:nvPr/>
        </p:nvSpPr>
        <p:spPr>
          <a:xfrm>
            <a:off x="4466225" y="2721300"/>
            <a:ext cx="671700" cy="80400"/>
          </a:xfrm>
          <a:prstGeom prst="notch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5684100" y="1394213"/>
            <a:ext cx="33276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User Input ("What's the weather?") -&gt;</a:t>
            </a:r>
            <a:endParaRPr b="1"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Real-time Intent Parsing -&gt;</a:t>
            </a:r>
            <a:endParaRPr b="1"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API Call to Open-Meteo -&gt;</a:t>
            </a:r>
            <a:endParaRPr b="1"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Context-Rich Prompt ("The weather is sunny, 22°C") -&gt;</a:t>
            </a:r>
            <a:endParaRPr b="1"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ancing Script"/>
              <a:buAutoNum type="arabicPeriod"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Grounded Priscilla Response ("The sun shines brightly, as is fitting for my presence. It is 22°C.")</a:t>
            </a:r>
            <a:endParaRPr b="1"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6237750" y="1280350"/>
            <a:ext cx="2774100" cy="20079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rot="-1866778">
            <a:off x="5464724" y="2531642"/>
            <a:ext cx="671728" cy="80210"/>
          </a:xfrm>
          <a:prstGeom prst="notch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 title="final.png"/>
          <p:cNvPicPr preferRelativeResize="0"/>
          <p:nvPr/>
        </p:nvPicPr>
        <p:blipFill rotWithShape="1">
          <a:blip r:embed="rId3">
            <a:alphaModFix/>
          </a:blip>
          <a:srcRect b="7381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type="title"/>
          </p:nvPr>
        </p:nvSpPr>
        <p:spPr>
          <a:xfrm>
            <a:off x="2896450" y="0"/>
            <a:ext cx="61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latin typeface="Dancing Script"/>
                <a:ea typeface="Dancing Script"/>
                <a:cs typeface="Dancing Script"/>
                <a:sym typeface="Dancing Script"/>
              </a:rPr>
              <a:t>Engineered for a Flawless User Experience</a:t>
            </a:r>
            <a:endParaRPr b="1" sz="3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1256000" y="2900850"/>
            <a:ext cx="2932226" cy="1845739"/>
            <a:chOff x="-1092344" y="1297668"/>
            <a:chExt cx="4367981" cy="2749500"/>
          </a:xfrm>
        </p:grpSpPr>
        <p:sp>
          <p:nvSpPr>
            <p:cNvPr id="120" name="Google Shape;120;p16"/>
            <p:cNvSpPr txBox="1"/>
            <p:nvPr/>
          </p:nvSpPr>
          <p:spPr>
            <a:xfrm>
              <a:off x="-1092344" y="1297668"/>
              <a:ext cx="3667200" cy="27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375" lIns="61375" spcFirstLastPara="1" rIns="61375" wrap="square" tIns="613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Advanced KV Caching:</a:t>
              </a:r>
              <a:endParaRPr b="1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-295275" lvl="0" marL="457200" rtl="0" algn="l">
                <a:lnSpc>
                  <a:spcPct val="115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4363D"/>
                </a:buClr>
                <a:buSzPts val="1050"/>
                <a:buFont typeface="Dancing Script"/>
                <a:buChar char="●"/>
              </a:pPr>
              <a:r>
                <a:rPr b="1" lang="it" sz="1050">
                  <a:solidFill>
                    <a:srgbClr val="34363D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System prompt is pre-cached</a:t>
              </a:r>
              <a:endParaRPr b="1" sz="1050">
                <a:solidFill>
                  <a:srgbClr val="34363D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-29527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63D"/>
                </a:buClr>
                <a:buSzPts val="1050"/>
                <a:buFont typeface="Dancing Script"/>
                <a:buChar char="●"/>
              </a:pPr>
              <a:r>
                <a:rPr b="1" lang="it" sz="1050">
                  <a:solidFill>
                    <a:srgbClr val="34363D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Conversations are persisted to disk for instant loading.</a:t>
              </a:r>
              <a:endParaRPr b="1" sz="1050">
                <a:solidFill>
                  <a:srgbClr val="34363D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-295275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63D"/>
                </a:buClr>
                <a:buSzPts val="1050"/>
                <a:buFont typeface="Dancing Script"/>
                <a:buChar char="●"/>
              </a:pPr>
              <a:r>
                <a:rPr b="1" lang="it" sz="1050">
                  <a:solidFill>
                    <a:srgbClr val="34363D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"Soft Reset" allows for instantaneous new chats.</a:t>
              </a:r>
              <a:endParaRPr b="1" sz="1050">
                <a:solidFill>
                  <a:srgbClr val="34363D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0" lvl="0" marL="0" rtl="0" algn="r">
                <a:spcBef>
                  <a:spcPts val="900"/>
                </a:spcBef>
                <a:spcAft>
                  <a:spcPts val="1074"/>
                </a:spcAft>
                <a:buNone/>
              </a:pPr>
              <a:r>
                <a:t/>
              </a:r>
              <a:endParaRPr sz="537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1" name="Google Shape;121;p16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2" name="Google Shape;122;p16"/>
          <p:cNvGrpSpPr/>
          <p:nvPr/>
        </p:nvGrpSpPr>
        <p:grpSpPr>
          <a:xfrm>
            <a:off x="5486654" y="2592326"/>
            <a:ext cx="3478315" cy="1234923"/>
            <a:chOff x="5209838" y="838076"/>
            <a:chExt cx="5181462" cy="1839600"/>
          </a:xfrm>
        </p:grpSpPr>
        <p:sp>
          <p:nvSpPr>
            <p:cNvPr id="123" name="Google Shape;123;p16"/>
            <p:cNvSpPr txBox="1"/>
            <p:nvPr/>
          </p:nvSpPr>
          <p:spPr>
            <a:xfrm>
              <a:off x="6696499" y="838076"/>
              <a:ext cx="3694800" cy="18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375" lIns="61375" spcFirstLastPara="1" rIns="61375" wrap="square" tIns="61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Hybrid Data Persistence:</a:t>
              </a:r>
              <a:endParaRPr b="1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37">
                <a:latin typeface="Roboto"/>
                <a:ea typeface="Roboto"/>
                <a:cs typeface="Roboto"/>
                <a:sym typeface="Roboto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SzPts val="1050"/>
                <a:buFont typeface="Dancing Script"/>
                <a:buChar char="●"/>
              </a:pPr>
              <a:r>
                <a:rPr b="1" lang="it" sz="1050">
                  <a:latin typeface="Dancing Script"/>
                  <a:ea typeface="Dancing Script"/>
                  <a:cs typeface="Dancing Script"/>
                  <a:sym typeface="Dancing Script"/>
                </a:rPr>
                <a:t>Local (Room DB): </a:t>
              </a:r>
              <a:r>
                <a:rPr lang="it" sz="1050">
                  <a:latin typeface="Dancing Script"/>
                  <a:ea typeface="Dancing Script"/>
                  <a:cs typeface="Dancing Script"/>
                  <a:sym typeface="Dancing Script"/>
                </a:rPr>
                <a:t>Fast, offline-first access for guest users.</a:t>
              </a:r>
              <a:endParaRPr sz="1050"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SzPts val="1050"/>
                <a:buFont typeface="Dancing Script"/>
                <a:buChar char="●"/>
              </a:pPr>
              <a:r>
                <a:rPr b="1" lang="it" sz="1050">
                  <a:latin typeface="Dancing Script"/>
                  <a:ea typeface="Dancing Script"/>
                  <a:cs typeface="Dancing Script"/>
                  <a:sym typeface="Dancing Script"/>
                </a:rPr>
                <a:t>Cloud (Firebase):</a:t>
              </a:r>
              <a:r>
                <a:rPr lang="it" sz="1050">
                  <a:latin typeface="Dancing Script"/>
                  <a:ea typeface="Dancing Script"/>
                  <a:cs typeface="Dancing Script"/>
                  <a:sym typeface="Dancing Script"/>
                </a:rPr>
                <a:t> Secure, real-time sync for logged-in users.</a:t>
              </a:r>
              <a:endParaRPr sz="1050"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cxnSp>
          <p:nvCxnSpPr>
            <p:cNvPr id="124" name="Google Shape;124;p16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801F17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5" name="Google Shape;125;p16"/>
          <p:cNvGrpSpPr/>
          <p:nvPr/>
        </p:nvGrpSpPr>
        <p:grpSpPr>
          <a:xfrm>
            <a:off x="5486654" y="3921275"/>
            <a:ext cx="3202411" cy="1142083"/>
            <a:chOff x="5209838" y="2817741"/>
            <a:chExt cx="4770462" cy="170130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6696499" y="2817741"/>
              <a:ext cx="3283800" cy="17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375" lIns="61375" spcFirstLastPara="1" rIns="61375" wrap="square" tIns="61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Multi-Model Caching:</a:t>
              </a:r>
              <a:endParaRPr b="1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37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074"/>
                </a:spcAft>
                <a:buNone/>
              </a:pPr>
              <a:r>
                <a:rPr lang="it" sz="1050">
                  <a:latin typeface="Dancing Script"/>
                  <a:ea typeface="Dancing Script"/>
                  <a:cs typeface="Dancing Script"/>
                  <a:sym typeface="Dancing Script"/>
                </a:rPr>
                <a:t>Maintains separate cache states for each model, allowing seamless switching between them within the same conversation.</a:t>
              </a:r>
              <a:endParaRPr sz="1050"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cxnSp>
          <p:nvCxnSpPr>
            <p:cNvPr id="127" name="Google Shape;127;p16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B02B2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8" name="Google Shape;128;p16"/>
          <p:cNvGrpSpPr/>
          <p:nvPr/>
        </p:nvGrpSpPr>
        <p:grpSpPr>
          <a:xfrm>
            <a:off x="3776433" y="2518742"/>
            <a:ext cx="2560898" cy="2544628"/>
            <a:chOff x="2662213" y="676344"/>
            <a:chExt cx="3814835" cy="3790597"/>
          </a:xfrm>
        </p:grpSpPr>
        <p:sp>
          <p:nvSpPr>
            <p:cNvPr id="129" name="Google Shape;129;p16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61375" lIns="61375" spcFirstLastPara="1" rIns="61375" wrap="square" tIns="61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61375" lIns="61375" spcFirstLastPara="1" rIns="61375" wrap="square" tIns="61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61375" lIns="61375" spcFirstLastPara="1" rIns="61375" wrap="square" tIns="61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16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33" name="Google Shape;133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D83729"/>
              </a:solidFill>
              <a:ln>
                <a:noFill/>
              </a:ln>
              <a:effectLst>
                <a:outerShdw blurRad="9590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61375" lIns="61375" spcFirstLastPara="1" rIns="61375" wrap="square" tIns="61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D83729"/>
              </a:solidFill>
              <a:ln>
                <a:noFill/>
              </a:ln>
            </p:spPr>
            <p:txBody>
              <a:bodyPr anchorCtr="0" anchor="ctr" bIns="61375" lIns="61375" spcFirstLastPara="1" rIns="61375" wrap="square" tIns="61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6" name="Google Shape;136;p16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801F17"/>
              </a:solidFill>
              <a:ln>
                <a:noFill/>
              </a:ln>
              <a:effectLst>
                <a:outerShdw blurRad="9590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61375" lIns="61375" spcFirstLastPara="1" rIns="61375" wrap="square" tIns="61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801F17"/>
              </a:solidFill>
              <a:ln>
                <a:noFill/>
              </a:ln>
            </p:spPr>
            <p:txBody>
              <a:bodyPr anchorCtr="0" anchor="ctr" bIns="61375" lIns="61375" spcFirstLastPara="1" rIns="61375" wrap="square" tIns="61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16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39" name="Google Shape;139;p16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B02B20"/>
              </a:solidFill>
              <a:ln>
                <a:noFill/>
              </a:ln>
              <a:effectLst>
                <a:outerShdw blurRad="9590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61375" lIns="61375" spcFirstLastPara="1" rIns="61375" wrap="square" tIns="61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B02B20"/>
              </a:solidFill>
              <a:ln>
                <a:noFill/>
              </a:ln>
            </p:spPr>
            <p:txBody>
              <a:bodyPr anchorCtr="0" anchor="ctr" bIns="61375" lIns="61375" spcFirstLastPara="1" rIns="61375" wrap="square" tIns="613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1" name="Google Shape;141;p16" title="fin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425" y="4202075"/>
            <a:ext cx="228301" cy="2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title="dff33e99-f69c-44f7-a83b-8881fe6feb93_removalai_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425" y="3921275"/>
            <a:ext cx="573275" cy="3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title="final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350" y="2996600"/>
            <a:ext cx="228300" cy="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title="fina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0250" y="2900850"/>
            <a:ext cx="228300" cy="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title="final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7950" y="4057349"/>
            <a:ext cx="228300" cy="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title="final-removebg-preview (1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0100" y="3827200"/>
            <a:ext cx="209000" cy="21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6"/>
          <p:cNvGrpSpPr/>
          <p:nvPr/>
        </p:nvGrpSpPr>
        <p:grpSpPr>
          <a:xfrm>
            <a:off x="3751788" y="644775"/>
            <a:ext cx="4403313" cy="1947550"/>
            <a:chOff x="4480650" y="684275"/>
            <a:chExt cx="4403313" cy="1947550"/>
          </a:xfrm>
        </p:grpSpPr>
        <p:grpSp>
          <p:nvGrpSpPr>
            <p:cNvPr id="148" name="Google Shape;148;p16"/>
            <p:cNvGrpSpPr/>
            <p:nvPr/>
          </p:nvGrpSpPr>
          <p:grpSpPr>
            <a:xfrm>
              <a:off x="5692350" y="684275"/>
              <a:ext cx="686625" cy="710450"/>
              <a:chOff x="4566250" y="1023075"/>
              <a:chExt cx="686625" cy="710450"/>
            </a:xfrm>
          </p:grpSpPr>
          <p:sp>
            <p:nvSpPr>
              <p:cNvPr id="149" name="Google Shape;149;p16"/>
              <p:cNvSpPr/>
              <p:nvPr/>
            </p:nvSpPr>
            <p:spPr>
              <a:xfrm>
                <a:off x="4594975" y="1023075"/>
                <a:ext cx="657900" cy="657900"/>
              </a:xfrm>
              <a:prstGeom prst="cube">
                <a:avLst>
                  <a:gd fmla="val 25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6"/>
              <p:cNvSpPr txBox="1"/>
              <p:nvPr/>
            </p:nvSpPr>
            <p:spPr>
              <a:xfrm>
                <a:off x="4566250" y="1110125"/>
                <a:ext cx="657900" cy="6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950">
                    <a:solidFill>
                      <a:schemeClr val="dk1"/>
                    </a:solidFill>
                    <a:latin typeface="Dancing Script"/>
                    <a:ea typeface="Dancing Script"/>
                    <a:cs typeface="Dancing Script"/>
                    <a:sym typeface="Dancing Script"/>
                  </a:rPr>
                  <a:t>UI (Jetpack Compose)</a:t>
                </a:r>
                <a:endParaRPr b="1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endParaRPr>
              </a:p>
            </p:txBody>
          </p:sp>
        </p:grpSp>
        <p:grpSp>
          <p:nvGrpSpPr>
            <p:cNvPr id="151" name="Google Shape;151;p16"/>
            <p:cNvGrpSpPr/>
            <p:nvPr/>
          </p:nvGrpSpPr>
          <p:grpSpPr>
            <a:xfrm>
              <a:off x="4480650" y="1310225"/>
              <a:ext cx="657900" cy="657900"/>
              <a:chOff x="4594975" y="1023075"/>
              <a:chExt cx="657900" cy="657900"/>
            </a:xfrm>
          </p:grpSpPr>
          <p:sp>
            <p:nvSpPr>
              <p:cNvPr id="152" name="Google Shape;152;p16"/>
              <p:cNvSpPr/>
              <p:nvPr/>
            </p:nvSpPr>
            <p:spPr>
              <a:xfrm>
                <a:off x="4594975" y="1023075"/>
                <a:ext cx="657900" cy="657900"/>
              </a:xfrm>
              <a:prstGeom prst="cube">
                <a:avLst>
                  <a:gd fmla="val 25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6"/>
              <p:cNvSpPr txBox="1"/>
              <p:nvPr/>
            </p:nvSpPr>
            <p:spPr>
              <a:xfrm>
                <a:off x="4594975" y="1203975"/>
                <a:ext cx="5019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950">
                    <a:solidFill>
                      <a:schemeClr val="dk1"/>
                    </a:solidFill>
                    <a:latin typeface="Dancing Script"/>
                    <a:ea typeface="Dancing Script"/>
                    <a:cs typeface="Dancing Script"/>
                    <a:sym typeface="Dancing Script"/>
                  </a:rPr>
                  <a:t>ViewModels</a:t>
                </a:r>
                <a:endParaRPr b="1" sz="950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endParaRPr>
              </a:p>
            </p:txBody>
          </p:sp>
        </p:grpSp>
        <p:grpSp>
          <p:nvGrpSpPr>
            <p:cNvPr id="154" name="Google Shape;154;p16"/>
            <p:cNvGrpSpPr/>
            <p:nvPr/>
          </p:nvGrpSpPr>
          <p:grpSpPr>
            <a:xfrm>
              <a:off x="5526200" y="1968113"/>
              <a:ext cx="722375" cy="663713"/>
              <a:chOff x="4530500" y="1023075"/>
              <a:chExt cx="722375" cy="663713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4594975" y="1023075"/>
                <a:ext cx="657900" cy="657900"/>
              </a:xfrm>
              <a:prstGeom prst="cube">
                <a:avLst>
                  <a:gd fmla="val 25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6"/>
              <p:cNvSpPr txBox="1"/>
              <p:nvPr/>
            </p:nvSpPr>
            <p:spPr>
              <a:xfrm>
                <a:off x="4530500" y="1178888"/>
                <a:ext cx="7083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700">
                    <a:solidFill>
                      <a:schemeClr val="dk1"/>
                    </a:solidFill>
                    <a:latin typeface="Dancing Script"/>
                    <a:ea typeface="Dancing Script"/>
                    <a:cs typeface="Dancing Script"/>
                    <a:sym typeface="Dancing Script"/>
                  </a:rPr>
                  <a:t>Data Sources (Android &amp; Cloud)</a:t>
                </a:r>
                <a:endParaRPr b="1" sz="700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endParaRPr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6857563" y="1639600"/>
              <a:ext cx="736500" cy="657900"/>
              <a:chOff x="4516375" y="1023075"/>
              <a:chExt cx="736500" cy="657900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4594975" y="1023075"/>
                <a:ext cx="657900" cy="657900"/>
              </a:xfrm>
              <a:prstGeom prst="cube">
                <a:avLst>
                  <a:gd fmla="val 25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6"/>
              <p:cNvSpPr txBox="1"/>
              <p:nvPr/>
            </p:nvSpPr>
            <p:spPr>
              <a:xfrm>
                <a:off x="4516375" y="1273275"/>
                <a:ext cx="7365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850">
                    <a:solidFill>
                      <a:schemeClr val="dk1"/>
                    </a:solidFill>
                    <a:latin typeface="Dancing Script"/>
                    <a:ea typeface="Dancing Script"/>
                    <a:cs typeface="Dancing Script"/>
                    <a:sym typeface="Dancing Script"/>
                  </a:rPr>
                  <a:t>Repositories</a:t>
                </a:r>
                <a:endParaRPr b="1" sz="850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endParaRPr>
              </a:p>
            </p:txBody>
          </p:sp>
        </p:grpSp>
        <p:sp>
          <p:nvSpPr>
            <p:cNvPr id="160" name="Google Shape;160;p16"/>
            <p:cNvSpPr/>
            <p:nvPr/>
          </p:nvSpPr>
          <p:spPr>
            <a:xfrm rot="-1149866">
              <a:off x="6347004" y="2189835"/>
              <a:ext cx="484342" cy="140985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 rot="636832">
              <a:off x="5216098" y="1656315"/>
              <a:ext cx="1641790" cy="141571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 rot="-1568810">
              <a:off x="5220368" y="1194459"/>
              <a:ext cx="422762" cy="112029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" name="Google Shape;163;p16"/>
            <p:cNvGrpSpPr/>
            <p:nvPr/>
          </p:nvGrpSpPr>
          <p:grpSpPr>
            <a:xfrm>
              <a:off x="8147463" y="1107075"/>
              <a:ext cx="736500" cy="657900"/>
              <a:chOff x="4521725" y="1023075"/>
              <a:chExt cx="736500" cy="657900"/>
            </a:xfrm>
          </p:grpSpPr>
          <p:sp>
            <p:nvSpPr>
              <p:cNvPr id="164" name="Google Shape;164;p16"/>
              <p:cNvSpPr/>
              <p:nvPr/>
            </p:nvSpPr>
            <p:spPr>
              <a:xfrm>
                <a:off x="4594975" y="1023075"/>
                <a:ext cx="657900" cy="657900"/>
              </a:xfrm>
              <a:prstGeom prst="cube">
                <a:avLst>
                  <a:gd fmla="val 25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6"/>
              <p:cNvSpPr txBox="1"/>
              <p:nvPr/>
            </p:nvSpPr>
            <p:spPr>
              <a:xfrm>
                <a:off x="4521725" y="1229525"/>
                <a:ext cx="7365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800">
                    <a:solidFill>
                      <a:schemeClr val="dk1"/>
                    </a:solidFill>
                    <a:latin typeface="Dancing Script"/>
                    <a:ea typeface="Dancing Script"/>
                    <a:cs typeface="Dancing Script"/>
                    <a:sym typeface="Dancing Script"/>
                  </a:rPr>
                  <a:t>Native Core (Llama.cpp)</a:t>
                </a:r>
                <a:endParaRPr b="1" sz="800">
                  <a:solidFill>
                    <a:schemeClr val="dk1"/>
                  </a:solidFill>
                  <a:latin typeface="Dancing Script"/>
                  <a:ea typeface="Dancing Script"/>
                  <a:cs typeface="Dancing Script"/>
                  <a:sym typeface="Dancing Script"/>
                </a:endParaRPr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 rot="-1130218">
              <a:off x="7696359" y="1638823"/>
              <a:ext cx="392100" cy="141170"/>
            </a:xfrm>
            <a:prstGeom prst="leftRigh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 title="imagen-4.0-ultra-generate-preview-06-06_Extreme_close‑up_in_.png"/>
          <p:cNvPicPr preferRelativeResize="0"/>
          <p:nvPr/>
        </p:nvPicPr>
        <p:blipFill rotWithShape="1">
          <a:blip r:embed="rId3">
            <a:alphaModFix/>
          </a:blip>
          <a:srcRect b="8770" l="0" r="0" t="1084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>
            <p:ph type="title"/>
          </p:nvPr>
        </p:nvSpPr>
        <p:spPr>
          <a:xfrm>
            <a:off x="1638750" y="45775"/>
            <a:ext cx="58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latin typeface="Dancing Script"/>
                <a:ea typeface="Dancing Script"/>
                <a:cs typeface="Dancing Script"/>
                <a:sym typeface="Dancing Script"/>
              </a:rPr>
              <a:t>MAKE HER WORLD YOUR OWN</a:t>
            </a:r>
            <a:endParaRPr b="1" sz="32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50025" y="689700"/>
            <a:ext cx="24255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Deep Visual Customization: 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Change everything from color schemes and component shapes to typography and custom borders.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6899725" y="689700"/>
            <a:ext cx="2297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Dynamic Theming: 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All changes are applied instantly across the app for a live preview experience.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899725" y="4239750"/>
            <a:ext cx="215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Tailor Her Voice: 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Select from system TTS voices and adjust pitch and speed to your liking.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83525" y="4239750"/>
            <a:ext cx="215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Expert Controls: 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Tweak the core LLM parameters to fine-tune Priscilla's response generation.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77" name="Google Shape;177;p17" title="news-4301-Photoroom-Photoroom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51236">
            <a:off x="1528376" y="1182924"/>
            <a:ext cx="1434126" cy="29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 title="news-4301-Photoroom-Photoroom-Photoroom-Photoro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43742">
            <a:off x="6161875" y="1129100"/>
            <a:ext cx="1434125" cy="29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 title="news-4301-Photoroom-Photoroom-Photoroom-Photoroom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462" y="2144775"/>
            <a:ext cx="1434125" cy="294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 title="gpt-image-1_Background__unclutte.png"/>
          <p:cNvPicPr preferRelativeResize="0"/>
          <p:nvPr/>
        </p:nvPicPr>
        <p:blipFill rotWithShape="1">
          <a:blip r:embed="rId3">
            <a:alphaModFix/>
          </a:blip>
          <a:srcRect b="0" l="0" r="0" t="17600"/>
          <a:stretch/>
        </p:blipFill>
        <p:spPr>
          <a:xfrm>
            <a:off x="50" y="0"/>
            <a:ext cx="9143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>
            <p:ph type="title"/>
          </p:nvPr>
        </p:nvSpPr>
        <p:spPr>
          <a:xfrm>
            <a:off x="150650" y="119750"/>
            <a:ext cx="46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latin typeface="Dancing Script"/>
                <a:ea typeface="Dancing Script"/>
                <a:cs typeface="Dancing Script"/>
                <a:sym typeface="Dancing Script"/>
              </a:rPr>
              <a:t>The Future is Mine to Command</a:t>
            </a:r>
            <a:endParaRPr b="1" sz="30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326450" y="1277725"/>
            <a:ext cx="3931200" cy="3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Future Updates:</a:t>
            </a:r>
            <a:endParaRPr b="1" sz="1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Model Evolution: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Integrating more advanced models like the Qwen3 series for even higher-quality conversation.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Expanded "Smart" Tools: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Adding new capabilities like calendar integration, web search, and more complex task execution.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Proactive Assistance: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Allowing Priscilla to generate notifications based on context (e.g., "It is about to rain at your location, you fool. Do not forget your umbrella.").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Deeper Persona Integration:</a:t>
            </a:r>
            <a:r>
              <a:rPr lang="it" sz="12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Generating custom images with Priscilla's likeness based on conversation context (using a small Stable Diffusion model).</a:t>
            </a:r>
            <a:endParaRPr sz="1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87" name="Google Shape;187;p18" title="news-4301-Photoroom-Photoroom-Photoroom-Photoroom-Photoroom-Photoroom.png"/>
          <p:cNvPicPr preferRelativeResize="0"/>
          <p:nvPr/>
        </p:nvPicPr>
        <p:blipFill rotWithShape="1">
          <a:blip r:embed="rId4">
            <a:alphaModFix/>
          </a:blip>
          <a:srcRect b="0" l="0" r="0" t="39146"/>
          <a:stretch/>
        </p:blipFill>
        <p:spPr>
          <a:xfrm>
            <a:off x="5453875" y="479849"/>
            <a:ext cx="3572775" cy="16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 title="news-4301-Photoroom-Photoroom-Photoroom-Photoroom-Photoroom-Photoroom-Photoro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138" y="36527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 title="istockphoto-1278773631-612x612-Photoroom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236" y="2922078"/>
            <a:ext cx="680500" cy="68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 title="422895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6301" y="2440414"/>
            <a:ext cx="368349" cy="3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title="istockphoto-1278773631-612x612-Photoroom (2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7338" y="1713548"/>
            <a:ext cx="526275" cy="52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 title="istockphoto-1278773631-612x612-Photoroom (3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0225" y="4362525"/>
            <a:ext cx="680500" cy="6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8"/>
          <p:cNvCxnSpPr/>
          <p:nvPr/>
        </p:nvCxnSpPr>
        <p:spPr>
          <a:xfrm>
            <a:off x="4660475" y="2190475"/>
            <a:ext cx="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/>
          <p:nvPr/>
        </p:nvCxnSpPr>
        <p:spPr>
          <a:xfrm>
            <a:off x="4660475" y="2808800"/>
            <a:ext cx="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8"/>
          <p:cNvCxnSpPr/>
          <p:nvPr/>
        </p:nvCxnSpPr>
        <p:spPr>
          <a:xfrm>
            <a:off x="4660475" y="3511050"/>
            <a:ext cx="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18"/>
          <p:cNvCxnSpPr/>
          <p:nvPr/>
        </p:nvCxnSpPr>
        <p:spPr>
          <a:xfrm>
            <a:off x="4660475" y="4225425"/>
            <a:ext cx="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